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041D3EF-9775-E1B1-0DBD-52E85E808341}" name="Alexandra Kirade" initials="AK" userId="5fad4df9f0131c06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C63F"/>
    <a:srgbClr val="FEDE52"/>
    <a:srgbClr val="0076A0"/>
    <a:srgbClr val="EBEBEB"/>
    <a:srgbClr val="7CCDF1"/>
    <a:srgbClr val="F15B28"/>
    <a:srgbClr val="00944A"/>
    <a:srgbClr val="7CCCF1"/>
    <a:srgbClr val="F15C28"/>
    <a:srgbClr val="81C1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2"/>
    <p:restoredTop sz="94807"/>
  </p:normalViewPr>
  <p:slideViewPr>
    <p:cSldViewPr snapToGrid="0">
      <p:cViewPr varScale="1">
        <p:scale>
          <a:sx n="124" d="100"/>
          <a:sy n="124" d="100"/>
        </p:scale>
        <p:origin x="6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13760-55C4-B5F5-9B9F-E238170F3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C10316-C18A-B8DC-B61D-AE79DD3664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5706A-D343-547D-86C1-0CA5ED4FA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1C80-094A-7E4E-9AE7-449526E1B8C5}" type="datetimeFigureOut">
              <a:rPr lang="en-US" smtClean="0"/>
              <a:t>3/27/23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68E0A-D10A-22A9-0D26-77C304507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C1979B-BC45-7B69-7DE4-654059D09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853D-0BC1-8A48-AB77-9F2054E87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09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29AE4-4994-3757-0985-318687BA2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3B0D46-F070-70F4-1B49-A100588939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411BE-1CCD-52F3-A3B7-493B70E37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1C80-094A-7E4E-9AE7-449526E1B8C5}" type="datetimeFigureOut">
              <a:rPr lang="en-US" smtClean="0"/>
              <a:t>3/27/23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76D8D-CD29-EB65-0EDF-DD7A52ABC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54398-D07F-639A-42CC-E2C834D22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853D-0BC1-8A48-AB77-9F2054E87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25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BA42E3-6F30-AD1D-4446-05A1E57D4A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F33946-D6C8-832C-6271-4CFC77A00A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D840F8-EF44-A8BE-3BD5-8D8BE8690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1C80-094A-7E4E-9AE7-449526E1B8C5}" type="datetimeFigureOut">
              <a:rPr lang="en-US" smtClean="0"/>
              <a:t>3/27/23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AE6A5D-2C5C-59EE-A882-31AEAE497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C67CE-6A3F-FD97-E30B-F87DB5EFC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853D-0BC1-8A48-AB77-9F2054E87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650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A20EE-914F-BBD4-F799-09FADF059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C07CF-0278-C21E-0ECD-7B45F9BA8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AE96B-7E70-562F-DFA3-7E48948AD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1C80-094A-7E4E-9AE7-449526E1B8C5}" type="datetimeFigureOut">
              <a:rPr lang="en-US" smtClean="0"/>
              <a:t>3/27/23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1058A-F4F7-B974-2B7F-BE1003FC4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9E0C1-DFAD-25D0-938D-24D26D831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853D-0BC1-8A48-AB77-9F2054E87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34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A1161-ECA5-E1CA-0E5F-9AE3DC3C0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721997-4C94-4F63-D369-285B417604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CD1103-52E6-0E52-AF91-3DB823B46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1C80-094A-7E4E-9AE7-449526E1B8C5}" type="datetimeFigureOut">
              <a:rPr lang="en-US" smtClean="0"/>
              <a:t>3/27/23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8CDAA-ED37-EB7E-F831-21FA9D76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72723F-0A42-ED41-EE90-0EF2C98C2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853D-0BC1-8A48-AB77-9F2054E87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69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0F150-E173-EAF8-0EEA-310C806D3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71C22-9E74-A728-D6EF-FAD7D1A342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81DA11-0C04-825D-40EF-BF35A203BE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2B3B8E-85E8-EE4C-C41B-1E0BEE45C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1C80-094A-7E4E-9AE7-449526E1B8C5}" type="datetimeFigureOut">
              <a:rPr lang="en-US" smtClean="0"/>
              <a:t>3/27/23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0B71E5-8764-F63C-1511-549708BAB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DE0FDB-6A01-B32B-C437-DE39E2C98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853D-0BC1-8A48-AB77-9F2054E87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786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96A2A-7BE8-C1EA-0564-DB4632542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3C6DD-002B-05C9-3ACF-AFD645633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D4F568-E381-99CF-7B92-2B468805C6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275410-F4E7-0882-C8E4-C1CD8902A1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765369-39C8-F53A-81FC-43FC48DA93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84FEFB-9792-F19A-5A14-69692139A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1C80-094A-7E4E-9AE7-449526E1B8C5}" type="datetimeFigureOut">
              <a:rPr lang="en-US" smtClean="0"/>
              <a:t>3/27/23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C054BA-7778-D0A5-BCB8-9D0C7BCFD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DE095E-C42C-52E1-13C0-F8C0284B4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853D-0BC1-8A48-AB77-9F2054E87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64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60A2C-480A-66D8-20BA-8E101C254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B2B82D-88A3-3C48-A36C-2CCEB63D6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1C80-094A-7E4E-9AE7-449526E1B8C5}" type="datetimeFigureOut">
              <a:rPr lang="en-US" smtClean="0"/>
              <a:t>3/27/23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AC1416-AC14-27ED-160D-825E05480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E2BB74-EC2A-2D2C-0214-811F4974F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853D-0BC1-8A48-AB77-9F2054E87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37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D7CA64-F110-AB92-D3E8-0B90B7A17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1C80-094A-7E4E-9AE7-449526E1B8C5}" type="datetimeFigureOut">
              <a:rPr lang="en-US" smtClean="0"/>
              <a:t>3/27/23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F44CBE-7FA4-BD29-0B2C-A9DBAD7A3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039CE4-51F6-3FD6-39A0-E8088DA50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853D-0BC1-8A48-AB77-9F2054E87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22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5B24A-8005-64B0-3145-4C6F145CB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7A11A-5634-9498-13B9-9304B01CD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B99FF4-F9BD-10EE-8AEA-747A284E86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B217F0-D3F2-1047-A542-BD0E76981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1C80-094A-7E4E-9AE7-449526E1B8C5}" type="datetimeFigureOut">
              <a:rPr lang="en-US" smtClean="0"/>
              <a:t>3/27/23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CF301B-F3CB-71D8-4705-19B84DDA0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761FBD-9CE5-3EBE-2BB2-DE9D8FE26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853D-0BC1-8A48-AB77-9F2054E87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08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3CB49-33CF-BF5D-EC32-DEE3B9D9B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5EC594-8CA1-B5F4-7D1D-4BFBF36BC2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261162-4830-81FE-9754-2490C94A79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53DEE0-3A27-83BE-2347-D8EC3893B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1C80-094A-7E4E-9AE7-449526E1B8C5}" type="datetimeFigureOut">
              <a:rPr lang="en-US" smtClean="0"/>
              <a:t>3/27/23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4F11A2-9EC9-899F-0B3C-468263874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936F0D-D0C1-CD36-D961-EB6F7747D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853D-0BC1-8A48-AB77-9F2054E87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34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A5EF4B-BE4C-F2BA-C2BD-6AEC4DF8C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02E5C7-936B-87E2-F974-450B59CFE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2F3E4-FA28-9337-E51E-5FAC68E61E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D1C80-094A-7E4E-9AE7-449526E1B8C5}" type="datetimeFigureOut">
              <a:rPr lang="en-US" smtClean="0"/>
              <a:t>3/27/23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AA906-4AE6-D564-63C4-460420F992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34A32-7AD9-FE9A-B0E4-AF5EF32A39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853D-0BC1-8A48-AB77-9F2054E87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098FE80-415B-2D9B-A631-AC8016C1BBA0}"/>
              </a:ext>
            </a:extLst>
          </p:cNvPr>
          <p:cNvSpPr txBox="1"/>
          <p:nvPr/>
        </p:nvSpPr>
        <p:spPr>
          <a:xfrm>
            <a:off x="4800868" y="0"/>
            <a:ext cx="2590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Suggested Metrics </a:t>
            </a: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B74A2598-D114-64A8-E7FB-DB83E5F638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09633"/>
              </p:ext>
            </p:extLst>
          </p:nvPr>
        </p:nvGraphicFramePr>
        <p:xfrm>
          <a:off x="587848" y="461665"/>
          <a:ext cx="11016300" cy="623541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03260">
                  <a:extLst>
                    <a:ext uri="{9D8B030D-6E8A-4147-A177-3AD203B41FA5}">
                      <a16:colId xmlns:a16="http://schemas.microsoft.com/office/drawing/2014/main" val="1335007288"/>
                    </a:ext>
                  </a:extLst>
                </a:gridCol>
                <a:gridCol w="2203260">
                  <a:extLst>
                    <a:ext uri="{9D8B030D-6E8A-4147-A177-3AD203B41FA5}">
                      <a16:colId xmlns:a16="http://schemas.microsoft.com/office/drawing/2014/main" val="426646268"/>
                    </a:ext>
                  </a:extLst>
                </a:gridCol>
                <a:gridCol w="2203260">
                  <a:extLst>
                    <a:ext uri="{9D8B030D-6E8A-4147-A177-3AD203B41FA5}">
                      <a16:colId xmlns:a16="http://schemas.microsoft.com/office/drawing/2014/main" val="4225087942"/>
                    </a:ext>
                  </a:extLst>
                </a:gridCol>
                <a:gridCol w="2203260">
                  <a:extLst>
                    <a:ext uri="{9D8B030D-6E8A-4147-A177-3AD203B41FA5}">
                      <a16:colId xmlns:a16="http://schemas.microsoft.com/office/drawing/2014/main" val="3919474392"/>
                    </a:ext>
                  </a:extLst>
                </a:gridCol>
                <a:gridCol w="2203260">
                  <a:extLst>
                    <a:ext uri="{9D8B030D-6E8A-4147-A177-3AD203B41FA5}">
                      <a16:colId xmlns:a16="http://schemas.microsoft.com/office/drawing/2014/main" val="3978758901"/>
                    </a:ext>
                  </a:extLst>
                </a:gridCol>
              </a:tblGrid>
              <a:tr h="365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Service Usage</a:t>
                      </a:r>
                    </a:p>
                  </a:txBody>
                  <a:tcPr>
                    <a:solidFill>
                      <a:srgbClr val="0076A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Business Best Practices and Sustainability</a:t>
                      </a:r>
                    </a:p>
                  </a:txBody>
                  <a:tcPr>
                    <a:solidFill>
                      <a:srgbClr val="0076A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Satisfaction and Engagement</a:t>
                      </a:r>
                    </a:p>
                  </a:txBody>
                  <a:tcPr>
                    <a:solidFill>
                      <a:srgbClr val="0076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Compensation </a:t>
                      </a:r>
                    </a:p>
                  </a:txBody>
                  <a:tcPr>
                    <a:solidFill>
                      <a:srgbClr val="0076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602287"/>
                  </a:ext>
                </a:extLst>
              </a:tr>
              <a:tr h="511669">
                <a:tc>
                  <a:txBody>
                    <a:bodyPr/>
                    <a:lstStyle/>
                    <a:p>
                      <a:r>
                        <a:rPr lang="en-US" sz="1200" dirty="0"/>
                        <a:t>PD utilization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# attendance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# unique providers engaging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# of children enrolled vs. # desired enrollment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# home-based providers accurately calculating time/space percentage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Provider feedback and ratings of value of SSN membership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Staff compensation by position 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6025408"/>
                  </a:ext>
                </a:extLst>
              </a:tr>
              <a:tr h="511669">
                <a:tc>
                  <a:txBody>
                    <a:bodyPr/>
                    <a:lstStyle/>
                    <a:p>
                      <a:r>
                        <a:rPr lang="en-US" sz="1200" dirty="0"/>
                        <a:t># coaching sessions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# providers engaged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# sessions provided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# of providers reporting progress toward full fee collection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# providers using business bank accounts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Provider self-reports on business acumen and confidence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# years of staff tenure/ frequency of staff turnover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357316"/>
                  </a:ext>
                </a:extLst>
              </a:tr>
              <a:tr h="804052">
                <a:tc>
                  <a:txBody>
                    <a:bodyPr/>
                    <a:lstStyle/>
                    <a:p>
                      <a:r>
                        <a:rPr lang="en-US" sz="1200" dirty="0"/>
                        <a:t>Relief Squad usage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# providers using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# days covered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# of providers who demonstrate understanding and alignment of per-child costs and 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$ estimates of outstanding business loans or business credit card debt (for home-based includes prorated costs)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Provider satisfaction with time spent/efficiency on business management and administrative tasks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Types of benefits offered (PTO, insurances, retirement)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9500429"/>
                  </a:ext>
                </a:extLst>
              </a:tr>
              <a:tr h="657861">
                <a:tc>
                  <a:txBody>
                    <a:bodyPr/>
                    <a:lstStyle/>
                    <a:p>
                      <a:r>
                        <a:rPr lang="en-US" sz="1200" dirty="0"/>
                        <a:t>Discounted purchasing programs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# providers using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$ saved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# providers who have a system for tracking monthly income and expenses (budget)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# providers regularly using a CCMS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Provider/staff satisfaction with the amount of time spent out of the classroom for planning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944867"/>
                  </a:ext>
                </a:extLst>
              </a:tr>
              <a:tr h="511669">
                <a:tc>
                  <a:txBody>
                    <a:bodyPr/>
                    <a:lstStyle/>
                    <a:p>
                      <a:r>
                        <a:rPr lang="en-US" sz="1200" dirty="0"/>
                        <a:t>Usage of back office/tuition collection services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# providers utilizing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Projected $ saved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# providers who regularly estimate cash flow projections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# providers with a waitlist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Optimism about the future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165151"/>
                  </a:ext>
                </a:extLst>
              </a:tr>
              <a:tr h="804052">
                <a:tc>
                  <a:txBody>
                    <a:bodyPr/>
                    <a:lstStyle/>
                    <a:p>
                      <a:r>
                        <a:rPr lang="en-US" sz="1200" dirty="0"/>
                        <a:t>CCA Global Platform usage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# job posts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# organizations posting jobs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# page clicks and/or resource downloads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Operating Margin (expenses as % of total revenue)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Sources and monthly $ amounts of earned revenue (tuition, Head Start, Child and Adult Care Food Program, Grants, Subsidy)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Provider perceptions, attitudes, and feelings on agency, choice, ability, decision-making, autonomy as it relates to their business’s sustainability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8596"/>
                  </a:ext>
                </a:extLst>
              </a:tr>
              <a:tr h="657861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$ in monthly savings providers report as a result of cost-saving partnerships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Estimated $ leveraged in federal tax credits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631757"/>
                  </a:ext>
                </a:extLst>
              </a:tr>
              <a:tr h="296443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$ providers report investing into quality initiatives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9315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6023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338</Words>
  <Application>Microsoft Macintosh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LaRocca</dc:creator>
  <cp:lastModifiedBy>Amy Friedlander</cp:lastModifiedBy>
  <cp:revision>27</cp:revision>
  <dcterms:created xsi:type="dcterms:W3CDTF">2023-02-03T14:19:15Z</dcterms:created>
  <dcterms:modified xsi:type="dcterms:W3CDTF">2023-03-27T21:28:23Z</dcterms:modified>
</cp:coreProperties>
</file>